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8" r:id="rId5"/>
    <p:sldId id="281" r:id="rId6"/>
    <p:sldId id="280" r:id="rId7"/>
    <p:sldId id="291" r:id="rId8"/>
    <p:sldId id="276" r:id="rId9"/>
    <p:sldId id="275" r:id="rId10"/>
    <p:sldId id="277" r:id="rId11"/>
    <p:sldId id="278" r:id="rId12"/>
    <p:sldId id="282" r:id="rId13"/>
    <p:sldId id="283" r:id="rId14"/>
    <p:sldId id="279" r:id="rId15"/>
    <p:sldId id="284" r:id="rId16"/>
    <p:sldId id="285" r:id="rId17"/>
    <p:sldId id="286" r:id="rId18"/>
    <p:sldId id="289" r:id="rId19"/>
    <p:sldId id="28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2" autoAdjust="0"/>
    <p:restoredTop sz="83384" autoAdjust="0"/>
  </p:normalViewPr>
  <p:slideViewPr>
    <p:cSldViewPr snapToGrid="0">
      <p:cViewPr>
        <p:scale>
          <a:sx n="84" d="100"/>
          <a:sy n="84" d="100"/>
        </p:scale>
        <p:origin x="512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your object is a book, than class is a book maker. </a:t>
            </a:r>
          </a:p>
          <a:p>
            <a:r>
              <a:rPr lang="en-GB" dirty="0"/>
              <a:t>If your object is a HKID card, than class is a HKID card maker, like immigration dept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Immigration dept has to </a:t>
            </a:r>
            <a:r>
              <a:rPr lang="en-GB" dirty="0" err="1"/>
              <a:t>defind</a:t>
            </a:r>
            <a:r>
              <a:rPr lang="en-GB" dirty="0"/>
              <a:t> the standard of a HKID card</a:t>
            </a:r>
          </a:p>
          <a:p>
            <a:r>
              <a:rPr lang="en-GB" dirty="0"/>
              <a:t>- attributes									(e.g. id#, name, dob)</a:t>
            </a:r>
          </a:p>
          <a:p>
            <a:r>
              <a:rPr lang="en-GB" dirty="0"/>
              <a:t>- data types									(e.g. string, int, float)</a:t>
            </a:r>
          </a:p>
          <a:p>
            <a:r>
              <a:rPr lang="en-GB" dirty="0"/>
              <a:t>- functions (</a:t>
            </a:r>
            <a:r>
              <a:rPr lang="en-GB" dirty="0" err="1"/>
              <a:t>propertly</a:t>
            </a:r>
            <a:r>
              <a:rPr lang="en-GB" dirty="0"/>
              <a:t> abstract, only definition, no implementation logic) 	(e.g. borrow </a:t>
            </a:r>
            <a:r>
              <a:rPr lang="en-GB" dirty="0" err="1"/>
              <a:t>bookes</a:t>
            </a:r>
            <a:r>
              <a:rPr lang="en-GB" dirty="0"/>
              <a:t> in public library)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public VS private</a:t>
            </a:r>
          </a:p>
          <a:p>
            <a:endParaRPr lang="en-GB" dirty="0"/>
          </a:p>
          <a:p>
            <a:r>
              <a:rPr lang="en-GB" dirty="0"/>
              <a:t>public: name, dob: you can see them in the card </a:t>
            </a:r>
          </a:p>
          <a:p>
            <a:endParaRPr lang="en-GB" dirty="0"/>
          </a:p>
          <a:p>
            <a:r>
              <a:rPr lang="en-GB" dirty="0"/>
              <a:t>biometric data, like footprint: you need a reader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5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8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5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2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3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Teen 9Up Java - 01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Teen MAN</a:t>
            </a:r>
          </a:p>
        </p:txBody>
      </p:sp>
    </p:spTree>
    <p:extLst>
      <p:ext uri="{BB962C8B-B14F-4D97-AF65-F5344CB8AC3E}">
        <p14:creationId xmlns:p14="http://schemas.microsoft.com/office/powerpoint/2010/main" val="218766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How to Create an object - Constructor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F842574-2606-0081-1273-C33D11D94D79}"/>
              </a:ext>
            </a:extLst>
          </p:cNvPr>
          <p:cNvSpPr txBox="1">
            <a:spLocks/>
          </p:cNvSpPr>
          <p:nvPr/>
        </p:nvSpPr>
        <p:spPr>
          <a:xfrm>
            <a:off x="1472045" y="2217739"/>
            <a:ext cx="9597737" cy="390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package xxx;</a:t>
            </a:r>
          </a:p>
          <a:p>
            <a:r>
              <a:rPr lang="en-GB" dirty="0"/>
              <a:t>import Book;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//assume Book is under same level in the project  </a:t>
            </a:r>
          </a:p>
          <a:p>
            <a:r>
              <a:rPr lang="en-GB" dirty="0"/>
              <a:t>public class </a:t>
            </a:r>
            <a:r>
              <a:rPr lang="en-GB" dirty="0" err="1"/>
              <a:t>PublishBooks</a:t>
            </a:r>
            <a:r>
              <a:rPr lang="en-GB" dirty="0"/>
              <a:t>{ </a:t>
            </a:r>
          </a:p>
          <a:p>
            <a:r>
              <a:rPr lang="en-GB" dirty="0"/>
              <a:t>	public static void main(String </a:t>
            </a:r>
            <a:r>
              <a:rPr lang="en-GB" dirty="0" err="1"/>
              <a:t>args</a:t>
            </a:r>
            <a:r>
              <a:rPr lang="en-GB" dirty="0"/>
              <a:t>[]){  </a:t>
            </a:r>
          </a:p>
          <a:p>
            <a:r>
              <a:rPr lang="en-GB" dirty="0"/>
              <a:t>   		Book book1 =new Book();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//using the default constructor</a:t>
            </a:r>
          </a:p>
          <a:p>
            <a:r>
              <a:rPr lang="en-GB" dirty="0"/>
              <a:t>   		Book book2 = new Book(“Coding is fun”, “Nerdy Programmer”, “English”, 10);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	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 to update private attributes in a book object</a:t>
            </a:r>
            <a:br>
              <a:rPr lang="en-GB" dirty="0"/>
            </a:br>
            <a:r>
              <a:rPr lang="en-GB" dirty="0"/>
              <a:t>		 book1.setAuthor(“Eddie Redmayne”);</a:t>
            </a:r>
          </a:p>
          <a:p>
            <a:r>
              <a:rPr lang="en-GB" dirty="0"/>
              <a:t>	} </a:t>
            </a:r>
          </a:p>
          <a:p>
            <a:r>
              <a:rPr lang="en-GB" dirty="0"/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476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62B07373-99C7-9119-A860-335EF30EB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6" t="11313" r="10353" b="14950"/>
          <a:stretch/>
        </p:blipFill>
        <p:spPr>
          <a:xfrm>
            <a:off x="1704109" y="847579"/>
            <a:ext cx="10108743" cy="57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5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EDA4B8-4C79-23C7-38AB-C2AA2DF63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" t="12324" r="9848" b="15151"/>
          <a:stretch/>
        </p:blipFill>
        <p:spPr>
          <a:xfrm>
            <a:off x="1731818" y="775854"/>
            <a:ext cx="10159354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85199C1-AF2C-46C2-2193-9C3B1E5CF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76" t="44646" r="20707" b="23232"/>
          <a:stretch/>
        </p:blipFill>
        <p:spPr>
          <a:xfrm>
            <a:off x="8072789" y="2187016"/>
            <a:ext cx="3551992" cy="32835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8D1F5F-D817-4F10-DEF5-3582D134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8" t="35152" r="32245" b="25657"/>
          <a:stretch/>
        </p:blipFill>
        <p:spPr>
          <a:xfrm>
            <a:off x="757502" y="2154381"/>
            <a:ext cx="5652826" cy="374765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A5446E1-1FE2-AFC2-AFB3-B1E6EC3F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65016"/>
            <a:ext cx="8421688" cy="1325563"/>
          </a:xfrm>
        </p:spPr>
        <p:txBody>
          <a:bodyPr/>
          <a:lstStyle/>
          <a:p>
            <a:r>
              <a:rPr lang="en-US" dirty="0" err="1"/>
              <a:t>SUPERClass</a:t>
            </a:r>
            <a:r>
              <a:rPr lang="en-US" dirty="0"/>
              <a:t> and subclass </a:t>
            </a:r>
            <a:r>
              <a:rPr lang="en-US" dirty="0">
                <a:solidFill>
                  <a:srgbClr val="FF0000"/>
                </a:solidFill>
              </a:rPr>
              <a:t>(extends)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9332B-1F84-A021-D5AA-14142BE6D48A}"/>
              </a:ext>
            </a:extLst>
          </p:cNvPr>
          <p:cNvSpPr txBox="1"/>
          <p:nvPr/>
        </p:nvSpPr>
        <p:spPr>
          <a:xfrm>
            <a:off x="5684520" y="2766765"/>
            <a:ext cx="1773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spc="50" dirty="0">
                <a:solidFill>
                  <a:schemeClr val="accent4"/>
                </a:solidFill>
              </a:rPr>
              <a:t>superclass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B55B-F0CB-9085-D867-AF06AA2F25D4}"/>
              </a:ext>
            </a:extLst>
          </p:cNvPr>
          <p:cNvSpPr txBox="1"/>
          <p:nvPr/>
        </p:nvSpPr>
        <p:spPr>
          <a:xfrm>
            <a:off x="6410328" y="5027524"/>
            <a:ext cx="112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50" dirty="0">
                <a:solidFill>
                  <a:schemeClr val="tx2"/>
                </a:solidFill>
              </a:rPr>
              <a:t>subclass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95A76-B799-364B-AC03-C4DC76E543BA}"/>
              </a:ext>
            </a:extLst>
          </p:cNvPr>
          <p:cNvSpPr/>
          <p:nvPr/>
        </p:nvSpPr>
        <p:spPr>
          <a:xfrm>
            <a:off x="2130772" y="2015293"/>
            <a:ext cx="8810368" cy="19141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716D7-E72B-C94B-B267-86FE41AADC1C}"/>
              </a:ext>
            </a:extLst>
          </p:cNvPr>
          <p:cNvSpPr/>
          <p:nvPr/>
        </p:nvSpPr>
        <p:spPr>
          <a:xfrm>
            <a:off x="597248" y="4322807"/>
            <a:ext cx="11113259" cy="19141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129B9-BCC4-304F-BDF2-8C1A48A04E8A}"/>
              </a:ext>
            </a:extLst>
          </p:cNvPr>
          <p:cNvSpPr txBox="1"/>
          <p:nvPr/>
        </p:nvSpPr>
        <p:spPr>
          <a:xfrm>
            <a:off x="5929312" y="3918347"/>
            <a:ext cx="1528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spc="50" dirty="0">
                <a:solidFill>
                  <a:srgbClr val="FF0000"/>
                </a:solidFill>
              </a:rPr>
              <a:t>(EXTENDS)</a:t>
            </a:r>
          </a:p>
        </p:txBody>
      </p:sp>
    </p:spTree>
    <p:extLst>
      <p:ext uri="{BB962C8B-B14F-4D97-AF65-F5344CB8AC3E}">
        <p14:creationId xmlns:p14="http://schemas.microsoft.com/office/powerpoint/2010/main" val="415902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031" y="506988"/>
            <a:ext cx="8421688" cy="1325563"/>
          </a:xfrm>
        </p:spPr>
        <p:txBody>
          <a:bodyPr/>
          <a:lstStyle/>
          <a:p>
            <a:r>
              <a:rPr lang="en-US" dirty="0"/>
              <a:t>Class and subclass </a:t>
            </a:r>
            <a:r>
              <a:rPr lang="en-US" dirty="0">
                <a:solidFill>
                  <a:srgbClr val="FF0000"/>
                </a:solidFill>
              </a:rPr>
              <a:t>(extends)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74DC1-CA10-C442-9928-AA7B43BC7E7A}"/>
              </a:ext>
            </a:extLst>
          </p:cNvPr>
          <p:cNvSpPr/>
          <p:nvPr/>
        </p:nvSpPr>
        <p:spPr>
          <a:xfrm>
            <a:off x="6510338" y="1832551"/>
            <a:ext cx="536257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 Employee </a:t>
            </a:r>
            <a:r>
              <a:rPr lang="en-US" sz="1400" dirty="0">
                <a:solidFill>
                  <a:srgbClr val="FF0000"/>
                </a:solidFill>
              </a:rPr>
              <a:t>extends Person </a:t>
            </a:r>
            <a:r>
              <a:rPr lang="en-US" sz="1400" dirty="0"/>
              <a:t>{</a:t>
            </a:r>
          </a:p>
          <a:p>
            <a:r>
              <a:rPr lang="en-US" sz="1400" dirty="0"/>
              <a:t>    private float salary;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//constructor</a:t>
            </a:r>
          </a:p>
          <a:p>
            <a:r>
              <a:rPr lang="en-US" sz="1400" dirty="0"/>
              <a:t>    public Employee(String name, String address, Date </a:t>
            </a:r>
            <a:r>
              <a:rPr lang="en-US" sz="1400" dirty="0" err="1"/>
              <a:t>dob</a:t>
            </a:r>
            <a:r>
              <a:rPr lang="en-US" sz="1400" dirty="0"/>
              <a:t>, float salary) {</a:t>
            </a:r>
          </a:p>
          <a:p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super();</a:t>
            </a:r>
          </a:p>
          <a:p>
            <a:r>
              <a:rPr lang="en-US" sz="1400" dirty="0"/>
              <a:t>        //super(name, address, </a:t>
            </a:r>
            <a:r>
              <a:rPr lang="en-US" sz="1400" dirty="0" err="1"/>
              <a:t>dob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this.salary</a:t>
            </a:r>
            <a:r>
              <a:rPr lang="en-US" sz="1400" dirty="0"/>
              <a:t> = salary;</a:t>
            </a:r>
          </a:p>
          <a:p>
            <a:r>
              <a:rPr lang="en-US" sz="1400" dirty="0"/>
              <a:t>    }   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public void </a:t>
            </a:r>
            <a:r>
              <a:rPr lang="en-US" sz="1400" dirty="0" err="1"/>
              <a:t>setSalary</a:t>
            </a:r>
            <a:r>
              <a:rPr lang="en-US" sz="1400" dirty="0"/>
              <a:t>(float salary){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this.salary</a:t>
            </a:r>
            <a:r>
              <a:rPr lang="en-US" sz="1400" dirty="0"/>
              <a:t> = salary;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public float </a:t>
            </a:r>
            <a:r>
              <a:rPr lang="en-US" sz="1400" dirty="0" err="1"/>
              <a:t>getSalary</a:t>
            </a:r>
            <a:r>
              <a:rPr lang="en-US" sz="1400" dirty="0"/>
              <a:t>(){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this.salary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DE80B-6933-9444-B745-88C7D31BFC41}"/>
              </a:ext>
            </a:extLst>
          </p:cNvPr>
          <p:cNvSpPr/>
          <p:nvPr/>
        </p:nvSpPr>
        <p:spPr>
          <a:xfrm>
            <a:off x="862012" y="1832551"/>
            <a:ext cx="553878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 Person {</a:t>
            </a:r>
          </a:p>
          <a:p>
            <a:r>
              <a:rPr lang="en-US" sz="1400" dirty="0"/>
              <a:t>    private String name;        //declare class variables/attributes as private</a:t>
            </a:r>
          </a:p>
          <a:p>
            <a:r>
              <a:rPr lang="en-US" sz="1400" dirty="0"/>
              <a:t>    private String address;</a:t>
            </a:r>
          </a:p>
          <a:p>
            <a:r>
              <a:rPr lang="en-US" sz="1400" dirty="0"/>
              <a:t>    private Date </a:t>
            </a:r>
            <a:r>
              <a:rPr lang="en-US" sz="1400" dirty="0" err="1"/>
              <a:t>dob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    //Defined Constructor</a:t>
            </a:r>
          </a:p>
          <a:p>
            <a:r>
              <a:rPr lang="en-US" sz="1400" dirty="0"/>
              <a:t>    public Person(String name, String address, Date </a:t>
            </a:r>
            <a:r>
              <a:rPr lang="en-US" sz="1400" dirty="0" err="1"/>
              <a:t>dob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this.name</a:t>
            </a:r>
            <a:r>
              <a:rPr lang="en-US" sz="1400" dirty="0"/>
              <a:t> = name;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this.address</a:t>
            </a:r>
            <a:r>
              <a:rPr lang="en-US" sz="1400" dirty="0"/>
              <a:t> = address;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this.dob</a:t>
            </a:r>
            <a:r>
              <a:rPr lang="en-US" sz="1400" dirty="0"/>
              <a:t> = </a:t>
            </a:r>
            <a:r>
              <a:rPr lang="en-US" sz="1400" dirty="0" err="1"/>
              <a:t>dob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public void </a:t>
            </a:r>
            <a:r>
              <a:rPr lang="en-US" sz="1400" dirty="0" err="1"/>
              <a:t>setName</a:t>
            </a:r>
            <a:r>
              <a:rPr lang="en-US" sz="1400" dirty="0"/>
              <a:t>(String name){         //provide public get and set methods to access and update the value of a private variable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this.name</a:t>
            </a:r>
            <a:r>
              <a:rPr lang="en-US" sz="1400" dirty="0"/>
              <a:t> = name;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public String </a:t>
            </a:r>
            <a:r>
              <a:rPr lang="en-US" sz="1400" dirty="0" err="1"/>
              <a:t>getName</a:t>
            </a:r>
            <a:r>
              <a:rPr lang="en-US" sz="1400" dirty="0"/>
              <a:t>(){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this.name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208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031" y="506988"/>
            <a:ext cx="8421688" cy="1325563"/>
          </a:xfrm>
        </p:spPr>
        <p:txBody>
          <a:bodyPr/>
          <a:lstStyle/>
          <a:p>
            <a:r>
              <a:rPr lang="en-US" dirty="0"/>
              <a:t>Class and subclass </a:t>
            </a:r>
            <a:r>
              <a:rPr lang="en-US" dirty="0">
                <a:solidFill>
                  <a:srgbClr val="FF0000"/>
                </a:solidFill>
              </a:rPr>
              <a:t>(extends)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DE80B-6933-9444-B745-88C7D31BFC41}"/>
              </a:ext>
            </a:extLst>
          </p:cNvPr>
          <p:cNvSpPr/>
          <p:nvPr/>
        </p:nvSpPr>
        <p:spPr>
          <a:xfrm>
            <a:off x="2028030" y="1527751"/>
            <a:ext cx="90666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package xxx;</a:t>
            </a:r>
          </a:p>
          <a:p>
            <a:endParaRPr lang="en-US" dirty="0"/>
          </a:p>
          <a:p>
            <a:r>
              <a:rPr lang="en-US" dirty="0"/>
              <a:t>import Employee;</a:t>
            </a:r>
          </a:p>
          <a:p>
            <a:r>
              <a:rPr lang="en-US" dirty="0"/>
              <a:t>import </a:t>
            </a:r>
            <a:r>
              <a:rPr lang="en-US" dirty="0" err="1"/>
              <a:t>java.util.Date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Main{</a:t>
            </a:r>
          </a:p>
          <a:p>
            <a:endParaRPr lang="en-US" dirty="0"/>
          </a:p>
          <a:p>
            <a:r>
              <a:rPr lang="en-US" dirty="0"/>
              <a:t>  // main</a:t>
            </a:r>
          </a:p>
          <a:p>
            <a:r>
              <a:rPr lang="en-US" dirty="0"/>
              <a:t>  public static void main(String </a:t>
            </a:r>
            <a:r>
              <a:rPr lang="en-US" dirty="0" err="1"/>
              <a:t>args</a:t>
            </a:r>
            <a:r>
              <a:rPr lang="en-US" dirty="0"/>
              <a:t>[]){</a:t>
            </a:r>
          </a:p>
          <a:p>
            <a:r>
              <a:rPr lang="en-US" dirty="0"/>
              <a:t>     Employee e=new Employee("Chan Siu Ming, "Hong Kong", new Date() , 1500.5);</a:t>
            </a:r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 err="1"/>
              <a:t>System.out.println</a:t>
            </a:r>
            <a:r>
              <a:rPr lang="en-US" dirty="0"/>
              <a:t>("(public) " + </a:t>
            </a:r>
            <a:r>
              <a:rPr lang="en-US" dirty="0" err="1"/>
              <a:t>e.name</a:t>
            </a:r>
            <a:r>
              <a:rPr lang="en-US" dirty="0"/>
              <a:t>);</a:t>
            </a:r>
          </a:p>
          <a:p>
            <a:r>
              <a:rPr lang="en-US" dirty="0"/>
              <a:t>     </a:t>
            </a:r>
            <a:r>
              <a:rPr lang="en-US" dirty="0" err="1"/>
              <a:t>System.out.println</a:t>
            </a:r>
            <a:r>
              <a:rPr lang="en-US" dirty="0"/>
              <a:t>("(private) " + </a:t>
            </a:r>
            <a:r>
              <a:rPr lang="en-US" dirty="0" err="1"/>
              <a:t>e.getSalary</a:t>
            </a:r>
            <a:r>
              <a:rPr lang="en-US" dirty="0"/>
              <a:t>());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991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844" y="1343461"/>
            <a:ext cx="6696075" cy="939165"/>
          </a:xfrm>
        </p:spPr>
        <p:txBody>
          <a:bodyPr/>
          <a:lstStyle/>
          <a:p>
            <a:r>
              <a:rPr lang="en-US" dirty="0"/>
              <a:t>Abstract class,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C2607-5DA9-D844-A932-254D9DD692BA}"/>
              </a:ext>
            </a:extLst>
          </p:cNvPr>
          <p:cNvSpPr txBox="1"/>
          <p:nvPr/>
        </p:nvSpPr>
        <p:spPr>
          <a:xfrm>
            <a:off x="5236844" y="2886789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Abstract class:</a:t>
            </a:r>
            <a:r>
              <a:rPr lang="en-HK" dirty="0"/>
              <a:t> is a restricted class that cannot be used to create objects (to access it, it must be inherited from another class).</a:t>
            </a:r>
          </a:p>
          <a:p>
            <a:br>
              <a:rPr lang="en-HK" dirty="0"/>
            </a:br>
            <a:r>
              <a:rPr lang="en-HK" b="1" dirty="0"/>
              <a:t>Abstract method:</a:t>
            </a:r>
            <a:r>
              <a:rPr lang="en-HK" dirty="0"/>
              <a:t> can only be used in an abstract class, and it does not have a body. The body is provided by the subclass (inherited from).</a:t>
            </a:r>
          </a:p>
          <a:p>
            <a:endParaRPr lang="en-HK" dirty="0"/>
          </a:p>
          <a:p>
            <a:r>
              <a:rPr lang="en-HK" dirty="0"/>
              <a:t>An interface is a completely "</a:t>
            </a:r>
            <a:r>
              <a:rPr lang="en-HK" b="1" dirty="0"/>
              <a:t>abstract class</a:t>
            </a:r>
            <a:r>
              <a:rPr lang="en-HK" dirty="0"/>
              <a:t>" that is used to group related methods with empty bodies: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5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844" y="0"/>
            <a:ext cx="6696075" cy="1909763"/>
          </a:xfrm>
        </p:spPr>
        <p:txBody>
          <a:bodyPr>
            <a:normAutofit/>
          </a:bodyPr>
          <a:lstStyle/>
          <a:p>
            <a:r>
              <a:rPr lang="en-US" dirty="0"/>
              <a:t>Implement logic in abstr</a:t>
            </a:r>
            <a:r>
              <a:rPr lang="en-US" altLang="ja-JP" dirty="0"/>
              <a:t>act classes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Implement, override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6844" y="1699776"/>
            <a:ext cx="6696074" cy="4951968"/>
          </a:xfrm>
        </p:spPr>
        <p:txBody>
          <a:bodyPr>
            <a:normAutofit fontScale="25000" lnSpcReduction="20000"/>
          </a:bodyPr>
          <a:lstStyle/>
          <a:p>
            <a:r>
              <a:rPr lang="nb-NO" sz="6400" dirty="0"/>
              <a:t>interface Listener {</a:t>
            </a:r>
          </a:p>
          <a:p>
            <a:r>
              <a:rPr lang="nb-NO" sz="6400" dirty="0"/>
              <a:t>    void listen(Event event);</a:t>
            </a:r>
          </a:p>
          <a:p>
            <a:r>
              <a:rPr lang="nb-NO" sz="6400" dirty="0"/>
              <a:t>}</a:t>
            </a:r>
          </a:p>
          <a:p>
            <a:r>
              <a:rPr lang="nb-NO" sz="6400" dirty="0"/>
              <a:t>class TigerListener implements Listener {</a:t>
            </a:r>
          </a:p>
          <a:p>
            <a:r>
              <a:rPr lang="nb-NO" sz="6400" dirty="0"/>
              <a:t>    @Overrides</a:t>
            </a:r>
          </a:p>
          <a:p>
            <a:r>
              <a:rPr lang="nb-NO" sz="6400" dirty="0"/>
              <a:t>    void listen(Event event) {</a:t>
            </a:r>
          </a:p>
          <a:p>
            <a:r>
              <a:rPr lang="nb-NO" sz="6400" dirty="0"/>
              <a:t>        if (event instanceof GrowlEvent) {</a:t>
            </a:r>
          </a:p>
          <a:p>
            <a:r>
              <a:rPr lang="nb-NO" sz="6400" dirty="0"/>
              <a:t>            //handle growl...</a:t>
            </a:r>
          </a:p>
          <a:p>
            <a:r>
              <a:rPr lang="nb-NO" sz="6400" dirty="0"/>
              <a:t>        }</a:t>
            </a:r>
          </a:p>
          <a:p>
            <a:r>
              <a:rPr lang="nb-NO" sz="6400" dirty="0"/>
              <a:t>        else if (event instance of MeowEvent) {</a:t>
            </a:r>
          </a:p>
          <a:p>
            <a:r>
              <a:rPr lang="nb-NO" sz="6400" dirty="0"/>
              <a:t>            //handle meow</a:t>
            </a:r>
          </a:p>
          <a:p>
            <a:r>
              <a:rPr lang="nb-NO" sz="6400" dirty="0"/>
              <a:t>        }</a:t>
            </a:r>
          </a:p>
          <a:p>
            <a:r>
              <a:rPr lang="nb-NO" sz="6400" dirty="0"/>
              <a:t>        //we don't care about any other types of Events</a:t>
            </a:r>
          </a:p>
          <a:p>
            <a:r>
              <a:rPr lang="nb-NO" sz="6400" dirty="0"/>
              <a:t>    }</a:t>
            </a:r>
          </a:p>
          <a:p>
            <a:r>
              <a:rPr lang="nb-NO" sz="6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3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3AF0-3B50-413A-366D-F9F0A24D1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1744" y="500149"/>
            <a:ext cx="4179570" cy="1715531"/>
          </a:xfrm>
        </p:spPr>
        <p:txBody>
          <a:bodyPr/>
          <a:lstStyle/>
          <a:p>
            <a:r>
              <a:rPr lang="en-GB" dirty="0"/>
              <a:t>JAVA Project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D66B3A-2D24-7E16-AC97-34B809064E78}"/>
              </a:ext>
            </a:extLst>
          </p:cNvPr>
          <p:cNvSpPr txBox="1">
            <a:spLocks/>
          </p:cNvSpPr>
          <p:nvPr/>
        </p:nvSpPr>
        <p:spPr>
          <a:xfrm>
            <a:off x="6691744" y="2922262"/>
            <a:ext cx="5358245" cy="3171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Package</a:t>
            </a:r>
          </a:p>
          <a:p>
            <a:pPr>
              <a:lnSpc>
                <a:spcPct val="120000"/>
              </a:lnSpc>
            </a:pPr>
            <a:r>
              <a:rPr lang="en-US" dirty="0"/>
              <a:t>	</a:t>
            </a:r>
            <a:r>
              <a:rPr lang="en-US" dirty="0" err="1"/>
              <a:t>src</a:t>
            </a:r>
            <a:br>
              <a:rPr lang="en-US" dirty="0"/>
            </a:br>
            <a:r>
              <a:rPr lang="en-US" dirty="0"/>
              <a:t>		model</a:t>
            </a:r>
            <a:br>
              <a:rPr lang="en-US" dirty="0"/>
            </a:br>
            <a:r>
              <a:rPr lang="en-US" dirty="0"/>
              <a:t>		view</a:t>
            </a:r>
            <a:br>
              <a:rPr lang="en-US" dirty="0"/>
            </a:br>
            <a:r>
              <a:rPr lang="en-US" dirty="0"/>
              <a:t>		controller</a:t>
            </a:r>
            <a:br>
              <a:rPr lang="en-US" dirty="0"/>
            </a:br>
            <a:r>
              <a:rPr lang="en-US" dirty="0"/>
              <a:t>		main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Application.java</a:t>
            </a:r>
            <a:br>
              <a:rPr lang="en-US" dirty="0"/>
            </a:br>
            <a:r>
              <a:rPr lang="en-US" dirty="0"/>
              <a:t>		test</a:t>
            </a:r>
            <a:br>
              <a:rPr lang="en-US" dirty="0"/>
            </a:br>
            <a:r>
              <a:rPr lang="en-US" dirty="0"/>
              <a:t>			TestApplication.java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E4F8265-8CFE-9FD0-D726-0E4CF73235CD}"/>
              </a:ext>
            </a:extLst>
          </p:cNvPr>
          <p:cNvSpPr/>
          <p:nvPr/>
        </p:nvSpPr>
        <p:spPr>
          <a:xfrm>
            <a:off x="10169236" y="4045527"/>
            <a:ext cx="702078" cy="70658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2E5D1-76C2-65CE-3DB9-AAF52744C5F4}"/>
              </a:ext>
            </a:extLst>
          </p:cNvPr>
          <p:cNvSpPr txBox="1"/>
          <p:nvPr/>
        </p:nvSpPr>
        <p:spPr>
          <a:xfrm rot="594299">
            <a:off x="9793248" y="3222285"/>
            <a:ext cx="182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Where the program</a:t>
            </a:r>
            <a:r>
              <a:rPr lang="en-GB" sz="1400" dirty="0">
                <a:highlight>
                  <a:srgbClr val="FFFF00"/>
                </a:highlight>
              </a:rPr>
              <a:t> gets started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72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660228"/>
            <a:ext cx="3349336" cy="1325563"/>
          </a:xfrm>
        </p:spPr>
        <p:txBody>
          <a:bodyPr/>
          <a:lstStyle/>
          <a:p>
            <a:r>
              <a:rPr lang="en-US" dirty="0"/>
              <a:t>MAIN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425404"/>
            <a:ext cx="5358245" cy="31718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Only one main function in a program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Where the program gets started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public class </a:t>
            </a:r>
            <a:r>
              <a:rPr lang="en-US" dirty="0" err="1"/>
              <a:t>ApplicationName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public static void main(String[] </a:t>
            </a:r>
            <a:r>
              <a:rPr lang="en-US" dirty="0" err="1">
                <a:solidFill>
                  <a:srgbClr val="FF0000"/>
                </a:solidFill>
              </a:rPr>
              <a:t>args</a:t>
            </a:r>
            <a:r>
              <a:rPr lang="en-US" dirty="0">
                <a:solidFill>
                  <a:srgbClr val="FF0000"/>
                </a:solidFill>
              </a:rPr>
              <a:t>){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/>
              <a:t>//Do </a:t>
            </a:r>
            <a:r>
              <a:rPr lang="en-US" dirty="0" err="1"/>
              <a:t>sth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}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*** Don’t ask me why the main function looks like this, it is a standard even thought I can explain it in details. </a:t>
            </a:r>
          </a:p>
        </p:txBody>
      </p:sp>
    </p:spTree>
    <p:extLst>
      <p:ext uri="{BB962C8B-B14F-4D97-AF65-F5344CB8AC3E}">
        <p14:creationId xmlns:p14="http://schemas.microsoft.com/office/powerpoint/2010/main" val="75008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3A01-630C-7440-A5D2-4A49C3BA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670560"/>
            <a:ext cx="4366260" cy="1035368"/>
          </a:xfrm>
        </p:spPr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5168-1881-584C-B6F8-55185752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994535"/>
            <a:ext cx="7459980" cy="251936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accent4">
                    <a:lumMod val="50000"/>
                  </a:schemeClr>
                </a:solidFill>
              </a:rPr>
              <a:t>&lt;accessibility&gt; </a:t>
            </a: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&lt;return type&gt; 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</a:t>
            </a:r>
            <a:r>
              <a:rPr lang="en-US" sz="7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functionName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sz="7200" dirty="0"/>
              <a:t>( </a:t>
            </a:r>
            <a:r>
              <a:rPr lang="en-US" sz="7200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sz="7200" dirty="0" err="1">
                <a:solidFill>
                  <a:schemeClr val="accent4">
                    <a:lumMod val="75000"/>
                  </a:schemeClr>
                </a:solidFill>
              </a:rPr>
              <a:t>paramaters</a:t>
            </a:r>
            <a:r>
              <a:rPr lang="en-US" sz="7200" dirty="0">
                <a:solidFill>
                  <a:schemeClr val="accent4">
                    <a:lumMod val="75000"/>
                  </a:schemeClr>
                </a:solidFill>
              </a:rPr>
              <a:t>&gt; </a:t>
            </a:r>
            <a:r>
              <a:rPr lang="en-US" sz="7200" dirty="0"/>
              <a:t>) {}</a:t>
            </a:r>
            <a:br>
              <a:rPr lang="en-US" sz="7200" dirty="0"/>
            </a:br>
            <a:endParaRPr lang="en-US" sz="7200" dirty="0"/>
          </a:p>
          <a:p>
            <a:r>
              <a:rPr lang="en-US" sz="7200" dirty="0">
                <a:solidFill>
                  <a:schemeClr val="accent4">
                    <a:lumMod val="50000"/>
                  </a:schemeClr>
                </a:solidFill>
              </a:rPr>
              <a:t>public </a:t>
            </a:r>
            <a:r>
              <a:rPr lang="en-US" sz="7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Sum</a:t>
            </a:r>
            <a:r>
              <a:rPr lang="en-US" sz="7200" dirty="0"/>
              <a:t>(</a:t>
            </a:r>
            <a:r>
              <a:rPr lang="en-US" sz="7200" dirty="0" err="1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sz="7200" dirty="0">
                <a:solidFill>
                  <a:schemeClr val="accent4">
                    <a:lumMod val="75000"/>
                  </a:schemeClr>
                </a:solidFill>
              </a:rPr>
              <a:t> p1, </a:t>
            </a:r>
            <a:r>
              <a:rPr lang="en-US" sz="7200" dirty="0" err="1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sz="7200" dirty="0">
                <a:solidFill>
                  <a:schemeClr val="accent4">
                    <a:lumMod val="75000"/>
                  </a:schemeClr>
                </a:solidFill>
              </a:rPr>
              <a:t> p2</a:t>
            </a:r>
            <a:r>
              <a:rPr lang="en-US" sz="7200" dirty="0"/>
              <a:t>){</a:t>
            </a:r>
            <a:endParaRPr lang="en-US" sz="7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7200" dirty="0"/>
              <a:t>         return p1+p2;</a:t>
            </a:r>
          </a:p>
          <a:p>
            <a:r>
              <a:rPr lang="en-US" sz="7200" dirty="0"/>
              <a:t>}</a:t>
            </a:r>
          </a:p>
          <a:p>
            <a:endParaRPr lang="en-US" sz="7200" dirty="0"/>
          </a:p>
          <a:p>
            <a:r>
              <a:rPr lang="en-US" sz="7200" dirty="0">
                <a:solidFill>
                  <a:schemeClr val="accent4">
                    <a:lumMod val="50000"/>
                  </a:schemeClr>
                </a:solidFill>
              </a:rPr>
              <a:t>public</a:t>
            </a:r>
            <a:r>
              <a:rPr lang="en-US" sz="7200" dirty="0"/>
              <a:t> </a:t>
            </a: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7200" dirty="0"/>
              <a:t> 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Sum</a:t>
            </a:r>
            <a:r>
              <a:rPr lang="en-US" sz="7200" dirty="0"/>
              <a:t>(</a:t>
            </a:r>
            <a:r>
              <a:rPr lang="en-US" sz="7200" dirty="0">
                <a:solidFill>
                  <a:schemeClr val="accent4">
                    <a:lumMod val="75000"/>
                  </a:schemeClr>
                </a:solidFill>
              </a:rPr>
              <a:t>String p1</a:t>
            </a:r>
            <a:r>
              <a:rPr lang="en-US" sz="7200" dirty="0"/>
              <a:t>){	   </a:t>
            </a: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//void = no return value</a:t>
            </a:r>
          </a:p>
          <a:p>
            <a:r>
              <a:rPr lang="en-US" sz="7200" dirty="0"/>
              <a:t>         //logic</a:t>
            </a:r>
          </a:p>
          <a:p>
            <a:r>
              <a:rPr lang="en-US" sz="72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5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Class VS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Simply speaking, </a:t>
            </a:r>
            <a:r>
              <a:rPr lang="en-GB" dirty="0"/>
              <a:t>if your object is a book, class is a book definition and the maker. If your object is a HKID card, class is a HKID card definition </a:t>
            </a:r>
            <a:r>
              <a:rPr lang="en-GB" dirty="0">
                <a:solidFill>
                  <a:srgbClr val="FF0000"/>
                </a:solidFill>
              </a:rPr>
              <a:t>(class)</a:t>
            </a:r>
            <a:r>
              <a:rPr lang="en-GB" dirty="0"/>
              <a:t> and the maker </a:t>
            </a:r>
            <a:r>
              <a:rPr lang="en-GB" dirty="0">
                <a:solidFill>
                  <a:srgbClr val="FF0000"/>
                </a:solidFill>
              </a:rPr>
              <a:t>(constructor)</a:t>
            </a:r>
            <a:r>
              <a:rPr lang="en-GB" dirty="0"/>
              <a:t>, like immigration dept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AB4A49-8DB3-7DD4-D27B-75699A2F5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14" t="37576" r="21586" b="22020"/>
          <a:stretch/>
        </p:blipFill>
        <p:spPr>
          <a:xfrm>
            <a:off x="6473825" y="1524001"/>
            <a:ext cx="3881627" cy="3920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9E43E-2EF6-E4A6-BA6B-40187E47FA3F}"/>
              </a:ext>
            </a:extLst>
          </p:cNvPr>
          <p:cNvSpPr txBox="1"/>
          <p:nvPr/>
        </p:nvSpPr>
        <p:spPr>
          <a:xfrm>
            <a:off x="10387736" y="2274095"/>
            <a:ext cx="96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5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02BC0-9CF0-6524-58E1-4A48B56B84DD}"/>
              </a:ext>
            </a:extLst>
          </p:cNvPr>
          <p:cNvSpPr txBox="1"/>
          <p:nvPr/>
        </p:nvSpPr>
        <p:spPr>
          <a:xfrm>
            <a:off x="10422372" y="3963426"/>
            <a:ext cx="96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50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416351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D177443-F8F0-34C3-D259-653A0E9E83B9}"/>
              </a:ext>
            </a:extLst>
          </p:cNvPr>
          <p:cNvSpPr txBox="1">
            <a:spLocks/>
          </p:cNvSpPr>
          <p:nvPr/>
        </p:nvSpPr>
        <p:spPr>
          <a:xfrm>
            <a:off x="1472045" y="2217740"/>
            <a:ext cx="9247909" cy="3268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If your object is a HKID card, class is a HKID card definition and the maker, like immigration dept</a:t>
            </a:r>
          </a:p>
          <a:p>
            <a:pPr>
              <a:lnSpc>
                <a:spcPct val="150000"/>
              </a:lnSpc>
            </a:pPr>
            <a:r>
              <a:rPr lang="en-GB" dirty="0"/>
              <a:t>Immigration dept has to define the standard of a HKID card	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>
                <a:solidFill>
                  <a:srgbClr val="FF0000"/>
                </a:solidFill>
              </a:rPr>
              <a:t>Attributes</a:t>
            </a:r>
            <a:r>
              <a:rPr lang="en-GB" dirty="0"/>
              <a:t> (e.g. id#, name, dob)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>
                <a:solidFill>
                  <a:srgbClr val="FF0000"/>
                </a:solidFill>
              </a:rPr>
              <a:t>data types </a:t>
            </a:r>
            <a:r>
              <a:rPr lang="en-GB" dirty="0"/>
              <a:t>(e.g. string, int, float)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>
                <a:solidFill>
                  <a:srgbClr val="FF0000"/>
                </a:solidFill>
              </a:rPr>
              <a:t>accessibility</a:t>
            </a:r>
            <a:r>
              <a:rPr lang="en-GB" dirty="0"/>
              <a:t> (e.g. public, private, protected)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>
                <a:solidFill>
                  <a:srgbClr val="FF0000"/>
                </a:solidFill>
              </a:rPr>
              <a:t>functions</a:t>
            </a:r>
            <a:r>
              <a:rPr lang="en-GB" dirty="0"/>
              <a:t>  (e.g. borrow books in public library)</a:t>
            </a:r>
            <a:br>
              <a:rPr lang="en-GB" dirty="0"/>
            </a:br>
            <a:r>
              <a:rPr lang="en-GB" dirty="0"/>
              <a:t>(properly abstract, only definition, no implementation logic)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721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How to define a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125772"/>
            <a:ext cx="2882475" cy="82391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183442"/>
            <a:ext cx="2882475" cy="1997867"/>
          </a:xfrm>
        </p:spPr>
        <p:txBody>
          <a:bodyPr>
            <a:normAutofit/>
          </a:bodyPr>
          <a:lstStyle/>
          <a:p>
            <a:r>
              <a:rPr lang="en-GB" dirty="0"/>
              <a:t>name, dob </a:t>
            </a:r>
            <a:br>
              <a:rPr lang="en-GB" dirty="0"/>
            </a:br>
            <a:r>
              <a:rPr lang="en-GB" dirty="0"/>
              <a:t>(you can see them in the card)</a:t>
            </a:r>
          </a:p>
          <a:p>
            <a:endParaRPr lang="en-GB" dirty="0"/>
          </a:p>
          <a:p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In Java, 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object.name,  </a:t>
            </a:r>
            <a:r>
              <a:rPr lang="en-GB" dirty="0" err="1">
                <a:solidFill>
                  <a:srgbClr val="FF0000"/>
                </a:solidFill>
              </a:rPr>
              <a:t>object.dob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125772"/>
            <a:ext cx="2896671" cy="823912"/>
          </a:xfrm>
        </p:spPr>
        <p:txBody>
          <a:bodyPr/>
          <a:lstStyle/>
          <a:p>
            <a:r>
              <a:rPr lang="en-US" dirty="0"/>
              <a:t>Private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183442"/>
            <a:ext cx="2896671" cy="1997867"/>
          </a:xfrm>
        </p:spPr>
        <p:txBody>
          <a:bodyPr>
            <a:normAutofit/>
          </a:bodyPr>
          <a:lstStyle/>
          <a:p>
            <a:r>
              <a:rPr lang="en-GB" dirty="0"/>
              <a:t>biometric data, like footprint </a:t>
            </a:r>
            <a:br>
              <a:rPr lang="en-GB" dirty="0"/>
            </a:br>
            <a:r>
              <a:rPr lang="en-GB" dirty="0"/>
              <a:t>-&gt; </a:t>
            </a:r>
            <a:r>
              <a:rPr lang="en-GB" b="1" dirty="0"/>
              <a:t>you need a reader to read the information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In Java, 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we need getter and setter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125772"/>
            <a:ext cx="2882475" cy="823912"/>
          </a:xfrm>
        </p:spPr>
        <p:txBody>
          <a:bodyPr/>
          <a:lstStyle/>
          <a:p>
            <a:r>
              <a:rPr lang="en-US" dirty="0"/>
              <a:t>Protected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183442"/>
            <a:ext cx="2882475" cy="1997867"/>
          </a:xfrm>
        </p:spPr>
        <p:txBody>
          <a:bodyPr>
            <a:normAutofit/>
          </a:bodyPr>
          <a:lstStyle/>
          <a:p>
            <a:r>
              <a:rPr lang="en-US" dirty="0"/>
              <a:t>Self-study la. </a:t>
            </a:r>
            <a:br>
              <a:rPr lang="en-US" dirty="0"/>
            </a:br>
            <a:r>
              <a:rPr lang="en-US" dirty="0"/>
              <a:t>Rarely use protected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95A0B7-BA32-DDB2-D82B-20E731BF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70" y="4182375"/>
            <a:ext cx="4935030" cy="1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4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How to define a Class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F842574-2606-0081-1273-C33D11D94D79}"/>
              </a:ext>
            </a:extLst>
          </p:cNvPr>
          <p:cNvSpPr txBox="1">
            <a:spLocks/>
          </p:cNvSpPr>
          <p:nvPr/>
        </p:nvSpPr>
        <p:spPr>
          <a:xfrm>
            <a:off x="1472045" y="2217740"/>
            <a:ext cx="9597737" cy="1889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class Book {</a:t>
            </a:r>
          </a:p>
          <a:p>
            <a:r>
              <a:rPr lang="en-GB" dirty="0"/>
              <a:t>    public String name;</a:t>
            </a:r>
            <a:br>
              <a:rPr lang="en-GB" dirty="0"/>
            </a:br>
            <a:r>
              <a:rPr lang="en-GB" dirty="0"/>
              <a:t>    public String author:        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private</a:t>
            </a:r>
            <a:r>
              <a:rPr lang="en-GB" dirty="0"/>
              <a:t> String language;	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//declare class attributes as private</a:t>
            </a:r>
            <a:br>
              <a:rPr lang="en-GB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dirty="0"/>
              <a:t>    private int pages;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//provide public get and set methods to access and update the value of a private attributes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public void </a:t>
            </a:r>
            <a:r>
              <a:rPr lang="en-GB" dirty="0" err="1">
                <a:solidFill>
                  <a:srgbClr val="FF0000"/>
                </a:solidFill>
              </a:rPr>
              <a:t>setName</a:t>
            </a:r>
            <a:r>
              <a:rPr lang="en-GB" dirty="0">
                <a:solidFill>
                  <a:srgbClr val="FF0000"/>
                </a:solidFill>
              </a:rPr>
              <a:t>(String name){        </a:t>
            </a:r>
          </a:p>
          <a:p>
            <a:r>
              <a:rPr lang="en-GB" dirty="0">
                <a:solidFill>
                  <a:srgbClr val="FF0000"/>
                </a:solidFill>
              </a:rPr>
              <a:t>        this.name = name;</a:t>
            </a:r>
          </a:p>
          <a:p>
            <a:r>
              <a:rPr lang="en-GB" dirty="0">
                <a:solidFill>
                  <a:srgbClr val="FF0000"/>
                </a:solidFill>
              </a:rPr>
              <a:t>    }</a:t>
            </a:r>
          </a:p>
          <a:p>
            <a:endParaRPr lang="en-GB" dirty="0"/>
          </a:p>
          <a:p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public String </a:t>
            </a:r>
            <a:r>
              <a:rPr lang="en-GB" dirty="0" err="1">
                <a:solidFill>
                  <a:srgbClr val="FF0000"/>
                </a:solidFill>
              </a:rPr>
              <a:t>getName</a:t>
            </a:r>
            <a:r>
              <a:rPr lang="en-GB" dirty="0">
                <a:solidFill>
                  <a:srgbClr val="FF0000"/>
                </a:solidFill>
              </a:rPr>
              <a:t>(){</a:t>
            </a:r>
          </a:p>
          <a:p>
            <a:r>
              <a:rPr lang="en-GB" dirty="0">
                <a:solidFill>
                  <a:srgbClr val="FF0000"/>
                </a:solidFill>
              </a:rPr>
              <a:t>        return this.name;</a:t>
            </a:r>
          </a:p>
          <a:p>
            <a:r>
              <a:rPr lang="en-GB" dirty="0">
                <a:solidFill>
                  <a:srgbClr val="FF0000"/>
                </a:solidFill>
              </a:rPr>
              <a:t>    }</a:t>
            </a:r>
          </a:p>
          <a:p>
            <a:r>
              <a:rPr lang="en-GB" dirty="0"/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659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How to Create an object - Constructor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F842574-2606-0081-1273-C33D11D94D79}"/>
              </a:ext>
            </a:extLst>
          </p:cNvPr>
          <p:cNvSpPr txBox="1">
            <a:spLocks/>
          </p:cNvSpPr>
          <p:nvPr/>
        </p:nvSpPr>
        <p:spPr>
          <a:xfrm>
            <a:off x="1472045" y="1954503"/>
            <a:ext cx="9597737" cy="1889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class Book {</a:t>
            </a:r>
          </a:p>
          <a:p>
            <a:r>
              <a:rPr lang="en-GB" dirty="0"/>
              <a:t>    public String name;      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private</a:t>
            </a:r>
            <a:r>
              <a:rPr lang="en-GB" dirty="0"/>
              <a:t> String </a:t>
            </a:r>
            <a:r>
              <a:rPr lang="en-GB" sz="1400" dirty="0"/>
              <a:t>author;</a:t>
            </a:r>
            <a:r>
              <a:rPr lang="en-GB" dirty="0"/>
              <a:t>  </a:t>
            </a:r>
          </a:p>
          <a:p>
            <a:r>
              <a:rPr lang="en-GB" dirty="0"/>
              <a:t>    public String language;	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//declare class attributes as private</a:t>
            </a:r>
          </a:p>
          <a:p>
            <a:r>
              <a:rPr lang="en-GB" dirty="0"/>
              <a:t>    public int pages;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//provide public get and set methods to access and update the value of a private attributes</a:t>
            </a:r>
          </a:p>
          <a:p>
            <a:r>
              <a:rPr lang="en-GB" dirty="0">
                <a:solidFill>
                  <a:srgbClr val="FF0000"/>
                </a:solidFill>
              </a:rPr>
              <a:t>    public void </a:t>
            </a:r>
            <a:r>
              <a:rPr lang="en-GB" dirty="0" err="1">
                <a:solidFill>
                  <a:srgbClr val="FF0000"/>
                </a:solidFill>
              </a:rPr>
              <a:t>setAuthor</a:t>
            </a:r>
            <a:r>
              <a:rPr lang="en-GB" dirty="0">
                <a:solidFill>
                  <a:srgbClr val="FF0000"/>
                </a:solidFill>
              </a:rPr>
              <a:t>(String </a:t>
            </a:r>
            <a:r>
              <a:rPr lang="en-GB" sz="1400" dirty="0">
                <a:solidFill>
                  <a:srgbClr val="FF0000"/>
                </a:solidFill>
              </a:rPr>
              <a:t>author</a:t>
            </a:r>
            <a:r>
              <a:rPr lang="en-GB" dirty="0">
                <a:solidFill>
                  <a:srgbClr val="FF0000"/>
                </a:solidFill>
              </a:rPr>
              <a:t>){        </a:t>
            </a:r>
          </a:p>
          <a:p>
            <a:r>
              <a:rPr lang="en-GB" dirty="0">
                <a:solidFill>
                  <a:srgbClr val="FF0000"/>
                </a:solidFill>
              </a:rPr>
              <a:t>        this.</a:t>
            </a:r>
            <a:r>
              <a:rPr lang="en-GB" sz="1400" dirty="0">
                <a:solidFill>
                  <a:srgbClr val="FF0000"/>
                </a:solidFill>
              </a:rPr>
              <a:t> author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sz="1400" dirty="0">
                <a:solidFill>
                  <a:srgbClr val="FF0000"/>
                </a:solidFill>
              </a:rPr>
              <a:t>author</a:t>
            </a:r>
            <a:r>
              <a:rPr lang="en-GB" dirty="0">
                <a:solidFill>
                  <a:srgbClr val="FF0000"/>
                </a:solidFill>
              </a:rPr>
              <a:t>;</a:t>
            </a:r>
          </a:p>
          <a:p>
            <a:r>
              <a:rPr lang="en-GB" dirty="0">
                <a:solidFill>
                  <a:srgbClr val="FF0000"/>
                </a:solidFill>
              </a:rPr>
              <a:t>    }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    public String </a:t>
            </a:r>
            <a:r>
              <a:rPr lang="en-GB" dirty="0" err="1">
                <a:solidFill>
                  <a:srgbClr val="FF0000"/>
                </a:solidFill>
              </a:rPr>
              <a:t>getAuthor</a:t>
            </a:r>
            <a:r>
              <a:rPr lang="en-GB" dirty="0">
                <a:solidFill>
                  <a:srgbClr val="FF0000"/>
                </a:solidFill>
              </a:rPr>
              <a:t> (){</a:t>
            </a:r>
          </a:p>
          <a:p>
            <a:r>
              <a:rPr lang="en-GB" dirty="0">
                <a:solidFill>
                  <a:srgbClr val="FF0000"/>
                </a:solidFill>
              </a:rPr>
              <a:t>        return </a:t>
            </a:r>
            <a:r>
              <a:rPr lang="en-GB" dirty="0" err="1">
                <a:solidFill>
                  <a:srgbClr val="FF0000"/>
                </a:solidFill>
              </a:rPr>
              <a:t>this.</a:t>
            </a:r>
            <a:r>
              <a:rPr lang="en-GB" sz="1400" dirty="0" err="1">
                <a:solidFill>
                  <a:srgbClr val="FF0000"/>
                </a:solidFill>
              </a:rPr>
              <a:t>author</a:t>
            </a:r>
            <a:r>
              <a:rPr lang="en-GB" dirty="0">
                <a:solidFill>
                  <a:srgbClr val="FF0000"/>
                </a:solidFill>
              </a:rPr>
              <a:t>;</a:t>
            </a:r>
          </a:p>
          <a:p>
            <a:r>
              <a:rPr lang="en-GB" dirty="0">
                <a:solidFill>
                  <a:srgbClr val="FF0000"/>
                </a:solidFill>
              </a:rPr>
              <a:t>    }</a:t>
            </a:r>
          </a:p>
          <a:p>
            <a:r>
              <a:rPr lang="en-GB" dirty="0"/>
              <a:t>}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7115A-3D1A-F2E6-A734-ACACAE11E628}"/>
              </a:ext>
            </a:extLst>
          </p:cNvPr>
          <p:cNvSpPr txBox="1"/>
          <p:nvPr/>
        </p:nvSpPr>
        <p:spPr>
          <a:xfrm>
            <a:off x="5292436" y="2635148"/>
            <a:ext cx="6608620" cy="304698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   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/*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    //Default Constructor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    public Book() {}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    */</a:t>
            </a:r>
          </a:p>
          <a:p>
            <a:endParaRPr lang="en-GB" sz="1600" dirty="0"/>
          </a:p>
          <a:p>
            <a:r>
              <a:rPr lang="en-GB" sz="1600" dirty="0"/>
              <a:t>   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//Self-defined Constructor</a:t>
            </a:r>
          </a:p>
          <a:p>
            <a:r>
              <a:rPr lang="en-GB" sz="1600" dirty="0"/>
              <a:t>    public Book(String name, String author, String language, int pages) {</a:t>
            </a:r>
          </a:p>
          <a:p>
            <a:r>
              <a:rPr lang="en-GB" sz="1600" dirty="0"/>
              <a:t>        this.name = name;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 err="1"/>
              <a:t>this.author</a:t>
            </a:r>
            <a:r>
              <a:rPr lang="en-GB" sz="1600" dirty="0"/>
              <a:t> = author;</a:t>
            </a:r>
          </a:p>
          <a:p>
            <a:r>
              <a:rPr lang="en-GB" sz="1600" dirty="0"/>
              <a:t>        this. language = UPPER(language);</a:t>
            </a:r>
          </a:p>
          <a:p>
            <a:r>
              <a:rPr lang="en-GB" sz="1600" dirty="0"/>
              <a:t>        this. pages = pages;</a:t>
            </a:r>
          </a:p>
          <a:p>
            <a:r>
              <a:rPr lang="en-GB" sz="1600" dirty="0"/>
              <a:t>    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87DF182-F7EA-2955-835C-C6184900AFC6}"/>
              </a:ext>
            </a:extLst>
          </p:cNvPr>
          <p:cNvSpPr/>
          <p:nvPr/>
        </p:nvSpPr>
        <p:spPr>
          <a:xfrm>
            <a:off x="3463636" y="3276597"/>
            <a:ext cx="1828800" cy="67871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26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{55017F2B-A7F0-4EA2-ADF4-8C955AE1A568}tf67328976_win32</Template>
  <TotalTime>510</TotalTime>
  <Words>1359</Words>
  <Application>Microsoft Macintosh PowerPoint</Application>
  <PresentationFormat>Widescreen</PresentationFormat>
  <Paragraphs>194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Tenorite</vt:lpstr>
      <vt:lpstr>Arial</vt:lpstr>
      <vt:lpstr>Calibri</vt:lpstr>
      <vt:lpstr>Office Theme</vt:lpstr>
      <vt:lpstr>Teen 9Up Java - 01</vt:lpstr>
      <vt:lpstr>JAVA Project Structure</vt:lpstr>
      <vt:lpstr>MAIN FUNCTION</vt:lpstr>
      <vt:lpstr>Function structure</vt:lpstr>
      <vt:lpstr>Class VS Object</vt:lpstr>
      <vt:lpstr>Class</vt:lpstr>
      <vt:lpstr>How to define a Class</vt:lpstr>
      <vt:lpstr>How to define a Class</vt:lpstr>
      <vt:lpstr>How to Create an object - Constructor</vt:lpstr>
      <vt:lpstr>How to Create an object - Constructor</vt:lpstr>
      <vt:lpstr>PowerPoint Presentation</vt:lpstr>
      <vt:lpstr>PowerPoint Presentation</vt:lpstr>
      <vt:lpstr>SUPERClass and subclass (extends)</vt:lpstr>
      <vt:lpstr>Class and subclass (extends)</vt:lpstr>
      <vt:lpstr>Class and subclass (extends)</vt:lpstr>
      <vt:lpstr>Abstract class, Interface</vt:lpstr>
      <vt:lpstr>Implement logic in abstract classes Implement, override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VS Object</dc:title>
  <dc:creator>Wai Man</dc:creator>
  <cp:lastModifiedBy>Microsoft Office User</cp:lastModifiedBy>
  <cp:revision>46</cp:revision>
  <dcterms:created xsi:type="dcterms:W3CDTF">2022-11-18T09:24:08Z</dcterms:created>
  <dcterms:modified xsi:type="dcterms:W3CDTF">2022-11-18T19:15:44Z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